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Nunito Semi Bold"/>
      <p:regular r:id="rId20"/>
    </p:embeddedFont>
    <p:embeddedFont>
      <p:font typeface="Nunito Semi Bold"/>
      <p:regular r:id="rId21"/>
    </p:embeddedFont>
    <p:embeddedFont>
      <p:font typeface="Nunito Semi Bold"/>
      <p:regular r:id="rId22"/>
    </p:embeddedFont>
    <p:embeddedFont>
      <p:font typeface="Nunito Semi Bold"/>
      <p:regular r:id="rId23"/>
    </p:embeddedFont>
    <p:embeddedFont>
      <p:font typeface="PT Sans"/>
      <p:regular r:id="rId24"/>
    </p:embeddedFont>
    <p:embeddedFont>
      <p:font typeface="PT Sans"/>
      <p:regular r:id="rId25"/>
    </p:embeddedFont>
    <p:embeddedFont>
      <p:font typeface="PT Sans"/>
      <p:regular r:id="rId26"/>
    </p:embeddedFont>
    <p:embeddedFont>
      <p:font typeface="PT Sans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Relationship Id="rId26" Type="http://schemas.openxmlformats.org/officeDocument/2006/relationships/font" Target="fonts/font7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35768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Hacking the Vote: A Step-by-Step Guide to Manipulating Voting Machines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51080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By: Dennis Freyman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731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468" y="3017163"/>
            <a:ext cx="4655344" cy="581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Different Approach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692468" y="3895725"/>
            <a:ext cx="8332232" cy="3490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Exploiting Weak Software and Network Security for Manipulation</a:t>
            </a:r>
            <a:endParaRPr lang="en-US" sz="2150" dirty="0"/>
          </a:p>
        </p:txBody>
      </p:sp>
      <p:sp>
        <p:nvSpPr>
          <p:cNvPr id="5" name="Shape 2"/>
          <p:cNvSpPr/>
          <p:nvPr/>
        </p:nvSpPr>
        <p:spPr>
          <a:xfrm>
            <a:off x="692468" y="4541520"/>
            <a:ext cx="13245465" cy="3147060"/>
          </a:xfrm>
          <a:prstGeom prst="roundRect">
            <a:avLst>
              <a:gd name="adj" fmla="val 943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00088" y="4549140"/>
            <a:ext cx="13230225" cy="10439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897850" y="4675465"/>
            <a:ext cx="6215777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Operating System Weakness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7516773" y="4675465"/>
            <a:ext cx="6215777" cy="791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Diebold AccuVote-TS runs a highly outdated version of </a:t>
            </a:r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Windows CE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700088" y="5593080"/>
            <a:ext cx="13230225" cy="10439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897850" y="5719405"/>
            <a:ext cx="6215777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Weak Login Auth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7516773" y="5719405"/>
            <a:ext cx="6215777" cy="791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machine often uses a simple PIN system or easily guessed admin password for authorized access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700088" y="6637020"/>
            <a:ext cx="13230225" cy="10439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897850" y="6763345"/>
            <a:ext cx="6215777" cy="395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Networked Machines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516773" y="6763345"/>
            <a:ext cx="6215777" cy="791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Diebold AccuVote-TS machines are networked between each other (sometimes) allowing for interception of data.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368046" y="641390"/>
            <a:ext cx="9551908" cy="1194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Real-World Examples of Voting Machine tampering: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4368046" y="2140029"/>
            <a:ext cx="456724" cy="456724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453176" y="2189321"/>
            <a:ext cx="28646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5027652" y="2209800"/>
            <a:ext cx="4073962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2018 Georgia Voting System Breach</a:t>
            </a:r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027652" y="2629972"/>
            <a:ext cx="8892302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Unauthorized individuals accessed Georgia’s voting machines. They were able to copy software, creating the possibility of reverse engineering or tampering with machine code.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4368046" y="3685461"/>
            <a:ext cx="456724" cy="456724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453176" y="3734753"/>
            <a:ext cx="28646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5027652" y="3755231"/>
            <a:ext cx="2855119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 2020 @ Uni of Michigan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5027652" y="4175403"/>
            <a:ext cx="889230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Highlighted flaws in the iVotronic’s software, possibly saving future voting tampering. 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4368046" y="4906089"/>
            <a:ext cx="456724" cy="456724"/>
          </a:xfrm>
          <a:prstGeom prst="roundRect">
            <a:avLst>
              <a:gd name="adj" fmla="val 66668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4453176" y="4955381"/>
            <a:ext cx="28646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5027652" y="4975860"/>
            <a:ext cx="37759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 CON Voting Village Findings</a:t>
            </a:r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5027652" y="5396032"/>
            <a:ext cx="8892302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Since 2017, DEF CON Voting Village has allowed cybersecurity experts to test real voting machines. Findings have shown flaws in models like the Diebold AccuVote, ES&amp;S iVotronic, and Dominion machines.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5027652" y="6492121"/>
            <a:ext cx="889230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5027652" y="6938605"/>
            <a:ext cx="8892302" cy="6496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DEF CON Voting Village, Dominion machines were found to have weak login credentials and poor network segmentation, making them susceptible to unauthorized network access.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83801"/>
            <a:ext cx="1188291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Research Centers and Government Initiatives</a:t>
            </a:r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066568"/>
            <a:ext cx="4118848" cy="25455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4851440"/>
            <a:ext cx="41188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National Institute of Standards and Technology (NIST)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698927"/>
            <a:ext cx="411884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Provides guidelines for secure voting technologies and has published a framework for evaluating voting machine security.</a:t>
            </a:r>
            <a:endParaRPr lang="en-US" sz="1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776" y="2066568"/>
            <a:ext cx="4118848" cy="25455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5776" y="48514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DEFCON and CISA 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5776" y="534697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Share findings and suggest improvements for state and federal election systems.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28" y="2066568"/>
            <a:ext cx="4118848" cy="25455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3828" y="48514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Current Reforms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3828" y="5346978"/>
            <a:ext cx="41188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Increased investment in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open-source voting technology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ensure transparency.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9673828" y="6579751"/>
            <a:ext cx="4118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Deployment of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end-to-end encryption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on all voting machines.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6484" y="493871"/>
            <a:ext cx="4217313" cy="5270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Thank You!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92297" y="1289804"/>
            <a:ext cx="6445806" cy="64458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78593"/>
            <a:ext cx="664142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Diebold AccuVote-TS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141583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039195"/>
            <a:ext cx="3584615" cy="175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Introduced in the early 2000s, this Direct Recording Electronic (DRE) machine was widely used across the United States.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943" y="3141583"/>
            <a:ext cx="598408" cy="5984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207943" y="4039195"/>
            <a:ext cx="3584734" cy="2111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Vulnerabilities such as unencrypted data, weak physical security, and outdated software have been commonly found in this model.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50532"/>
            <a:ext cx="62900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0 – Physical Access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1352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1"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Physical access is key for this model due to weak physical safeguards and the presence of exposed ports.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Font typeface="+mj-lt"/>
              <a:buAutoNum type="arabicPeriod" startAt="2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Polling Stations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The Diebold AccuVote-TS machines are often set up ahead of time and left unattended.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1130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Storage Facilities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Machines are stored in less-secure locations before and after elections, increasing exposure to tampering.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072" y="603528"/>
            <a:ext cx="7902416" cy="645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0.1 – What needs to happen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072" y="1687830"/>
            <a:ext cx="4181832" cy="41818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8072" y="6143982"/>
            <a:ext cx="4181832" cy="1291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AccuVote-TS has an exposed </a:t>
            </a:r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PCMCIA memory card slot</a:t>
            </a:r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located inside a side panel that’s easily accessible.</a:t>
            </a:r>
            <a:endParaRPr lang="en-US" sz="2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4224" y="1687830"/>
            <a:ext cx="4181832" cy="418183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24224" y="6143982"/>
            <a:ext cx="4181832" cy="1291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memory card stores election data, including vote counts and system files, and </a:t>
            </a:r>
            <a:pPr algn="l" indent="0" marL="0">
              <a:lnSpc>
                <a:spcPts val="2500"/>
              </a:lnSpc>
              <a:buNone/>
            </a:pPr>
            <a:r>
              <a:rPr lang="en-US" sz="2000" b="1" u="sng" dirty="0">
                <a:solidFill>
                  <a:srgbClr val="000000"/>
                </a:solidFill>
                <a:highlight>
                  <a:srgbClr val="F2B42D"/>
                </a:highlight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it is not encrypted.</a:t>
            </a:r>
            <a:endParaRPr lang="en-US" sz="2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0377" y="1687830"/>
            <a:ext cx="4181951" cy="41819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680377" y="6144101"/>
            <a:ext cx="4181951" cy="12911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An adversary can bring a reader to extract and read the data on the memory card or even write new data onto it.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8072" y="7682032"/>
            <a:ext cx="13094256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3138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1: Identify Vulnerabilities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98388"/>
            <a:ext cx="3614618" cy="2284095"/>
          </a:xfrm>
          <a:prstGeom prst="roundRect">
            <a:avLst>
              <a:gd name="adj" fmla="val 1572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99899" y="3560564"/>
            <a:ext cx="3090267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1. Insert the memory card into a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PCMCIA card reader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connected to a computer.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691658" y="3298388"/>
            <a:ext cx="3614618" cy="2284095"/>
          </a:xfrm>
          <a:prstGeom prst="roundRect">
            <a:avLst>
              <a:gd name="adj" fmla="val 1572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953833" y="3560564"/>
            <a:ext cx="3090267" cy="1759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2. Use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file-extraction software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to copy the data, which includes firmware, configuration files, and vote tallies.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837724" y="5821799"/>
            <a:ext cx="7468553" cy="876300"/>
          </a:xfrm>
          <a:prstGeom prst="roundRect">
            <a:avLst>
              <a:gd name="adj" fmla="val 4097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99899" y="6083975"/>
            <a:ext cx="445817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3. Open and edit the firmware files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117" y="435412"/>
            <a:ext cx="4769406" cy="465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2: Reverse Engineering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554117" y="1138476"/>
            <a:ext cx="13522166" cy="7886343"/>
          </a:xfrm>
          <a:prstGeom prst="roundRect">
            <a:avLst>
              <a:gd name="adj" fmla="val 3012"/>
            </a:avLst>
          </a:prstGeom>
          <a:solidFill>
            <a:srgbClr val="00002E"/>
          </a:solidFill>
          <a:ln w="15240">
            <a:solidFill>
              <a:srgbClr val="F2B42D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591" y="1311950"/>
            <a:ext cx="13175218" cy="64297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27591" y="7919799"/>
            <a:ext cx="13175218" cy="931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Open the firmware files in </a:t>
            </a:r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reverse engineering tools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like </a:t>
            </a:r>
            <a:pPr algn="l" indent="0" marL="0">
              <a:lnSpc>
                <a:spcPts val="1800"/>
              </a:lnSpc>
              <a:buNone/>
            </a:pPr>
            <a:r>
              <a:rPr lang="en-US" sz="1450" b="1" u="sng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Ghidra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to analyze the code structure, uncover hard-coded credentials, or identify exploitable functions.</a:t>
            </a:r>
            <a:pPr algn="l" indent="0" marL="0">
              <a:lnSpc>
                <a:spcPts val="180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AccuVote-TS firmware contained hard-coded administrative access, allowing anyone with the </a:t>
            </a:r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PCMCIA to alter vote calculation processes.</a:t>
            </a:r>
            <a:endParaRPr lang="en-US" sz="14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448" y="1194673"/>
            <a:ext cx="6653451" cy="609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2.2: Reverse Engineering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448" y="2115145"/>
            <a:ext cx="1036320" cy="26256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8937" y="2322314"/>
            <a:ext cx="24385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Editing Firmware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1968937" y="2751415"/>
            <a:ext cx="6449616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Modify the firmware code to include new instructions, such as changing vote tallies or altering interface settings to favor a specific candidate.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968937" y="3538895"/>
            <a:ext cx="6449616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Example: When vote entered for Candidate A, the code would normally add something to a variable representing that candidate. Change that so that the vote is added to Candidate B instead.</a:t>
            </a:r>
            <a:endParaRPr lang="en-US" sz="16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48" y="4740831"/>
            <a:ext cx="1036320" cy="229409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68937" y="4947999"/>
            <a:ext cx="2838807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Optional: Insert Backdoor</a:t>
            </a:r>
            <a:endParaRPr lang="en-US" sz="1900" dirty="0"/>
          </a:p>
        </p:txBody>
      </p:sp>
      <p:sp>
        <p:nvSpPr>
          <p:cNvPr id="10" name="Text 5"/>
          <p:cNvSpPr/>
          <p:nvPr/>
        </p:nvSpPr>
        <p:spPr>
          <a:xfrm>
            <a:off x="1968937" y="5377101"/>
            <a:ext cx="6449616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Introduce a backdoor to allow remote access to the machine or to run additional unauthorized code on the machine during election day. 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968937" y="6164580"/>
            <a:ext cx="6449616" cy="663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done by installing a preinstalled rootkit or carefully modifying system files to allow for undetected alteration of the code. 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61016"/>
            <a:ext cx="104315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 3: Re-uploading Modified Firmware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2368" y="2643783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3541395"/>
            <a:ext cx="6327815" cy="1407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Place the modified memory card back into the AccuVote-TS slot. The machine automatically reads from the card on startup, applying any changes made.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092779"/>
            <a:ext cx="63278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619393"/>
            <a:ext cx="632781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(This is also a bad practice. The machine SHOULD check for validity of data before applying changes using hashing, but noone hires geniuses to build voting machines. 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505" y="2643783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4743" y="3541395"/>
            <a:ext cx="6327934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On reboot, the machine reads and executes the modified firmware, now allowing the machine to operate according to the attacker’s specifications.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640" y="578763"/>
            <a:ext cx="4952643" cy="6191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Covering Tracks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6640" y="1618774"/>
            <a:ext cx="4210288" cy="26021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6640" y="4431268"/>
            <a:ext cx="2566154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Self-Deleting Malware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36640" y="4867037"/>
            <a:ext cx="4210288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Write malware that automatically deletes itself after execution, minimizing traces of tampering.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6640" y="6003369"/>
            <a:ext cx="42102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6640" y="6466284"/>
            <a:ext cx="4210288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done with simple if clauses</a:t>
            </a:r>
            <a:endParaRPr lang="en-US" sz="16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937" y="1618774"/>
            <a:ext cx="4210407" cy="260211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9937" y="4431268"/>
            <a:ext cx="2476262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 File Deletion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209937" y="4867037"/>
            <a:ext cx="4210407" cy="1010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Modify log files stored on the memory card to erase evidence of firmware or vote count changes. 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5209937" y="6113859"/>
            <a:ext cx="4210407" cy="652224"/>
          </a:xfrm>
          <a:prstGeom prst="roundRect">
            <a:avLst>
              <a:gd name="adj" fmla="val 48409"/>
            </a:avLst>
          </a:prstGeom>
          <a:solidFill>
            <a:srgbClr val="0D0D3B"/>
          </a:solidFill>
          <a:ln/>
        </p:spPr>
      </p:sp>
      <p:sp>
        <p:nvSpPr>
          <p:cNvPr id="12" name="Shape 8"/>
          <p:cNvSpPr/>
          <p:nvPr/>
        </p:nvSpPr>
        <p:spPr>
          <a:xfrm>
            <a:off x="5199459" y="6113859"/>
            <a:ext cx="4231362" cy="652224"/>
          </a:xfrm>
          <a:prstGeom prst="roundRect">
            <a:avLst>
              <a:gd name="adj" fmla="val 4841"/>
            </a:avLst>
          </a:prstGeom>
          <a:solidFill>
            <a:srgbClr val="0D0D3B"/>
          </a:solidFill>
          <a:ln/>
        </p:spPr>
      </p:sp>
      <p:sp>
        <p:nvSpPr>
          <p:cNvPr id="13" name="Text 9"/>
          <p:cNvSpPr/>
          <p:nvPr/>
        </p:nvSpPr>
        <p:spPr>
          <a:xfrm>
            <a:off x="5409843" y="6271617"/>
            <a:ext cx="3810595" cy="336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highlight>
                  <a:srgbClr val="0D0D3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C\Windows\System32\winevt\Logs</a:t>
            </a:r>
            <a:endParaRPr lang="en-US" sz="165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353" y="1618774"/>
            <a:ext cx="4210288" cy="260211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683353" y="4431268"/>
            <a:ext cx="3554373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Resetting Firmware to Default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:</a:t>
            </a:r>
            <a:endParaRPr lang="en-US" sz="1900" dirty="0"/>
          </a:p>
        </p:txBody>
      </p:sp>
      <p:sp>
        <p:nvSpPr>
          <p:cNvPr id="16" name="Text 11"/>
          <p:cNvSpPr/>
          <p:nvPr/>
        </p:nvSpPr>
        <p:spPr>
          <a:xfrm>
            <a:off x="9683353" y="4867037"/>
            <a:ext cx="4210288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After completing the manipulation, reset the firmware to its original state, making it more difficult for investigators to identify unauthorized modifications.</a:t>
            </a:r>
            <a:endParaRPr lang="en-US" sz="1650" dirty="0"/>
          </a:p>
        </p:txBody>
      </p:sp>
      <p:sp>
        <p:nvSpPr>
          <p:cNvPr id="17" name="Text 12"/>
          <p:cNvSpPr/>
          <p:nvPr/>
        </p:nvSpPr>
        <p:spPr>
          <a:xfrm>
            <a:off x="9683353" y="6340078"/>
            <a:ext cx="4210288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save a state of untampered OS snapshot, then revert to that state.</a:t>
            </a:r>
            <a:endParaRPr lang="en-US" sz="1650" dirty="0"/>
          </a:p>
        </p:txBody>
      </p:sp>
      <p:sp>
        <p:nvSpPr>
          <p:cNvPr id="18" name="Text 13"/>
          <p:cNvSpPr/>
          <p:nvPr/>
        </p:nvSpPr>
        <p:spPr>
          <a:xfrm>
            <a:off x="9683353" y="7087076"/>
            <a:ext cx="4210288" cy="673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can be easily done using a tool like Timeshift 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2025-10-03T19:58:01Z</dcterms:created>
  <dcterms:modified xsi:type="dcterms:W3CDTF">2025-10-03T19:58:01Z</dcterms:modified>
</cp:coreProperties>
</file>